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9" r:id="rId3"/>
    <p:sldId id="258" r:id="rId4"/>
    <p:sldId id="264" r:id="rId5"/>
    <p:sldId id="297" r:id="rId6"/>
    <p:sldId id="295" r:id="rId7"/>
    <p:sldId id="298" r:id="rId8"/>
    <p:sldId id="299" r:id="rId9"/>
    <p:sldId id="300" r:id="rId10"/>
    <p:sldId id="277" r:id="rId11"/>
    <p:sldId id="286" r:id="rId12"/>
    <p:sldId id="288" r:id="rId13"/>
    <p:sldId id="287" r:id="rId14"/>
    <p:sldId id="289" r:id="rId15"/>
    <p:sldId id="301" r:id="rId16"/>
    <p:sldId id="302" r:id="rId17"/>
    <p:sldId id="303" r:id="rId18"/>
    <p:sldId id="304" r:id="rId19"/>
    <p:sldId id="294" r:id="rId20"/>
    <p:sldId id="293" r:id="rId21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129" autoAdjust="0"/>
  </p:normalViewPr>
  <p:slideViewPr>
    <p:cSldViewPr>
      <p:cViewPr>
        <p:scale>
          <a:sx n="94" d="100"/>
          <a:sy n="94" d="100"/>
        </p:scale>
        <p:origin x="-8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s-Latn-B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/>
            </a:pPr>
            <a:r>
              <a:rPr lang="bs-Latn-BA" dirty="0" smtClean="0"/>
              <a:t>Sankcije</a:t>
            </a:r>
            <a:endParaRPr lang="en-US" dirty="0"/>
          </a:p>
        </c:rich>
      </c:tx>
      <c:layout/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499174790485135E-2"/>
          <c:y val="0.18231670692195903"/>
          <c:w val="0.62264919025061483"/>
          <c:h val="0.6495683019347054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2"/>
                <c:pt idx="0">
                  <c:v>Novčana kazna i zabrana angažovanja</c:v>
                </c:pt>
                <c:pt idx="1">
                  <c:v>Zabrana angažovanja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280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egendEntry>
        <c:idx val="2"/>
        <c:delete val="1"/>
      </c:legendEntry>
      <c:legendEntry>
        <c:idx val="3"/>
        <c:delete val="1"/>
      </c:legendEntry>
      <c:layout/>
      <c:overlay val="0"/>
      <c:txPr>
        <a:bodyPr/>
        <a:lstStyle/>
        <a:p>
          <a:pPr>
            <a:defRPr lang="en-US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bs-Latn-B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/>
            </a:pPr>
            <a:r>
              <a:rPr lang="bs-Latn-BA" dirty="0" smtClean="0"/>
              <a:t>Sankcije</a:t>
            </a:r>
          </a:p>
        </c:rich>
      </c:tx>
      <c:layout/>
      <c:overlay val="0"/>
    </c:title>
    <c:autoTitleDeleted val="0"/>
    <c:view3D>
      <c:rotX val="7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771300905683242"/>
          <c:y val="0.26394360740544498"/>
          <c:w val="0.49412793555662776"/>
          <c:h val="0.6049099957554573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Novčana kazna i zabrana angažovanja</c:v>
                </c:pt>
                <c:pt idx="1">
                  <c:v>Zabrana angažovanja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144</c:v>
                </c:pt>
                <c:pt idx="1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layout/>
      <c:overlay val="0"/>
      <c:txPr>
        <a:bodyPr/>
        <a:lstStyle/>
        <a:p>
          <a:pPr>
            <a:defRPr lang="en-US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B6B8A-CEF4-4EE6-96AA-68ACB054F2DB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B3CBC-9377-44B7-90BD-D5A3F735360D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8C437-6E7A-46DF-A0E3-E198151E5D65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7C722-1F0A-47E1-A742-084EDA6F0B0B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4DCB3-F7B3-4258-A992-A67AF30F881D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EE4EC-271B-4A37-87F6-6BD6D216D0BF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9E389-BC04-4383-B52B-0CF80967BFE8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E7745-96AD-457D-B6FF-2F2E1E557013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B91C1-67B6-43E9-9661-5D18D4B65CFC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A497D-D2A7-4CE5-8C2A-4AEE96456036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4A2A1-547D-4C32-9B90-3D7C2595F0FE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DB5C0-D12A-491D-9CC4-819D7F5BE890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B8294-05EE-4790-ABB3-79ADBCDB8C9D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FAC7D-74E1-47A7-AAE4-B00EF6962A0A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68E4A-D92E-46B9-BA3D-2132EA9E7239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41A21-1176-4899-8194-0B1D6B47A7A7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E8C8C-B7EB-4723-B4D7-7E09BE529738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ED637-BCBC-4A16-9E05-C7348652BDD4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D32AE-2A7D-4650-9132-B23EBAB532F2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7F378-D6D7-4FCE-9A7A-ACC387405B21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s-Latn-B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FCC7E-290E-4CF7-8B11-49FDCF6822D0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6C03F-B607-4A8C-AAC0-0339A18489F6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bs-Latn-B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27C8EC-9305-4A23-9941-C00EBDA3ED0A}" type="datetimeFigureOut">
              <a:rPr lang="bs-Latn-BA"/>
              <a:pPr>
                <a:defRPr/>
              </a:pPr>
              <a:t>18.6.2014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DFB2B8-14DB-464D-A9C0-C96487C24DC0}" type="slidenum">
              <a:rPr lang="bs-Latn-BA"/>
              <a:pPr>
                <a:defRPr/>
              </a:pPr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1888"/>
              </a:lnSpc>
            </a:pPr>
            <a:endParaRPr lang="bs-Latn-BA" sz="3000" dirty="0" smtClean="0">
              <a:solidFill>
                <a:srgbClr val="444444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88"/>
              </a:lnSpc>
            </a:pPr>
            <a:endParaRPr lang="bs-Latn-BA" sz="3000" dirty="0" smtClean="0">
              <a:solidFill>
                <a:srgbClr val="444444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88"/>
              </a:lnSpc>
              <a:buFont typeface="Arial" charset="0"/>
              <a:buNone/>
            </a:pPr>
            <a:endParaRPr lang="bs-Cyrl-BA" sz="3000" dirty="0" smtClean="0">
              <a:solidFill>
                <a:srgbClr val="444444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888"/>
              </a:lnSpc>
              <a:buFont typeface="Arial" charset="0"/>
              <a:buNone/>
            </a:pPr>
            <a:endParaRPr lang="bs-Cyrl-BA" sz="3000" dirty="0" smtClean="0">
              <a:solidFill>
                <a:srgbClr val="444444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888"/>
              </a:lnSpc>
              <a:buNone/>
            </a:pPr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Povrede izbornog procesa</a:t>
            </a:r>
          </a:p>
          <a:p>
            <a:pPr algn="ctr">
              <a:lnSpc>
                <a:spcPts val="1888"/>
              </a:lnSpc>
              <a:buNone/>
            </a:pPr>
            <a:endParaRPr lang="bs-Latn-BA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1888"/>
              </a:lnSpc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Prekršajna i krivična odgovornost  i praksa</a:t>
            </a:r>
            <a:endParaRPr lang="bs-Cyrl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bs-Cyrl-BA" sz="1900" b="1" dirty="0" smtClean="0"/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bs-Cyrl-BA" sz="1900" b="1" dirty="0" smtClean="0"/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bs-Cyrl-BA" sz="1900" b="1" dirty="0" smtClean="0"/>
          </a:p>
          <a:p>
            <a:pPr algn="ctr">
              <a:lnSpc>
                <a:spcPct val="90000"/>
              </a:lnSpc>
              <a:buFont typeface="Arial" charset="0"/>
              <a:buNone/>
            </a:pPr>
            <a:endParaRPr lang="bs-Latn-BA" sz="26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549275"/>
            <a:ext cx="56578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14290"/>
            <a:ext cx="1485900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Statistički podaci- sankcije</a:t>
            </a:r>
            <a:endParaRPr lang="bs-Latn-BA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ctr">
              <a:buNone/>
            </a:pPr>
            <a:r>
              <a:rPr lang="bs-Latn-BA" sz="2000" b="1" u="sng" dirty="0" smtClean="0">
                <a:latin typeface="Times New Roman" pitchFamily="18" charset="0"/>
                <a:cs typeface="Times New Roman" pitchFamily="18" charset="0"/>
              </a:rPr>
              <a:t>Opšti izbori 2010. godine</a:t>
            </a:r>
          </a:p>
          <a:p>
            <a:pPr marL="0" indent="0"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1800" b="1" dirty="0" smtClean="0">
                <a:latin typeface="Times New Roman" pitchFamily="18" charset="0"/>
                <a:cs typeface="Times New Roman" pitchFamily="18" charset="0"/>
              </a:rPr>
              <a:t>285 </a:t>
            </a:r>
            <a:r>
              <a:rPr lang="bs-Latn-BA" sz="1800" dirty="0" smtClean="0">
                <a:latin typeface="Times New Roman" pitchFamily="18" charset="0"/>
                <a:cs typeface="Times New Roman" pitchFamily="18" charset="0"/>
              </a:rPr>
              <a:t>odluka o sankciji (na </a:t>
            </a:r>
            <a:r>
              <a:rPr lang="bs-Latn-BA" sz="1800" b="1" dirty="0" smtClean="0">
                <a:latin typeface="Times New Roman" pitchFamily="18" charset="0"/>
                <a:cs typeface="Times New Roman" pitchFamily="18" charset="0"/>
              </a:rPr>
              <a:t>57</a:t>
            </a:r>
            <a:r>
              <a:rPr lang="bs-Latn-BA" sz="1800" dirty="0" smtClean="0">
                <a:latin typeface="Times New Roman" pitchFamily="18" charset="0"/>
                <a:cs typeface="Times New Roman" pitchFamily="18" charset="0"/>
              </a:rPr>
              <a:t> biračkih mjesta) </a:t>
            </a:r>
          </a:p>
          <a:p>
            <a:pPr marL="0" indent="0" algn="just"/>
            <a:r>
              <a:rPr lang="bs-Latn-BA" sz="1800" b="1" dirty="0" smtClean="0">
                <a:latin typeface="Times New Roman" pitchFamily="18" charset="0"/>
                <a:cs typeface="Times New Roman" pitchFamily="18" charset="0"/>
              </a:rPr>
              <a:t> 280</a:t>
            </a:r>
            <a:r>
              <a:rPr lang="bs-Latn-BA" sz="1800" dirty="0" smtClean="0">
                <a:latin typeface="Times New Roman" pitchFamily="18" charset="0"/>
                <a:cs typeface="Times New Roman" pitchFamily="18" charset="0"/>
              </a:rPr>
              <a:t> odluka izrečena novčana kazna od </a:t>
            </a:r>
            <a:r>
              <a:rPr lang="bs-Latn-BA" sz="1800" b="1" dirty="0" smtClean="0">
                <a:latin typeface="Times New Roman" pitchFamily="18" charset="0"/>
                <a:cs typeface="Times New Roman" pitchFamily="18" charset="0"/>
              </a:rPr>
              <a:t>200 do 800 KM </a:t>
            </a:r>
            <a:r>
              <a:rPr lang="bs-Latn-BA" sz="1800" dirty="0" smtClean="0">
                <a:latin typeface="Times New Roman" pitchFamily="18" charset="0"/>
                <a:cs typeface="Times New Roman" pitchFamily="18" charset="0"/>
              </a:rPr>
              <a:t>i zabrana angažovanja za rad</a:t>
            </a:r>
          </a:p>
          <a:p>
            <a:pPr marL="0" indent="0" algn="just"/>
            <a:r>
              <a:rPr lang="bs-Latn-B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18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bs-Latn-BA" sz="1800" dirty="0" smtClean="0">
                <a:latin typeface="Times New Roman" pitchFamily="18" charset="0"/>
                <a:cs typeface="Times New Roman" pitchFamily="18" charset="0"/>
              </a:rPr>
              <a:t> odluka izrečena samo zabrana angažovanja u izbornoj administraciji 4 godine. 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90694038"/>
              </p:ext>
            </p:extLst>
          </p:nvPr>
        </p:nvGraphicFramePr>
        <p:xfrm>
          <a:off x="1500166" y="2857496"/>
          <a:ext cx="5976664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algn="ctr">
              <a:buNone/>
            </a:pPr>
            <a:r>
              <a:rPr lang="bs-Latn-BA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Lokalni izbori 2012. </a:t>
            </a:r>
            <a:r>
              <a:rPr lang="bs-Latn-BA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godine</a:t>
            </a:r>
          </a:p>
          <a:p>
            <a:pPr marL="0" indent="0" algn="just">
              <a:buNone/>
            </a:pPr>
            <a:endParaRPr lang="bs-Latn-BA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/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165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odluka o sankciji (na 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bs-Latn-B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biračkih mjesta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/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144 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odluke </a:t>
            </a:r>
            <a:r>
              <a:rPr lang="bs-Latn-B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izrečena novčana 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kazna od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 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500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KM </a:t>
            </a:r>
            <a:r>
              <a:rPr lang="bs-Latn-B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zabrana angažovanja za 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</a:p>
          <a:p>
            <a:pPr marL="0" indent="0" algn="just"/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Latn-B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odlukom izrečena samo zabrana </a:t>
            </a:r>
            <a:r>
              <a:rPr lang="bs-Latn-B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angažovanja u izbornoj administraciji 4 godine. </a:t>
            </a: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910334639"/>
              </p:ext>
            </p:extLst>
          </p:nvPr>
        </p:nvGraphicFramePr>
        <p:xfrm>
          <a:off x="1619672" y="2643182"/>
          <a:ext cx="5256584" cy="3450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716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just"/>
            <a:endParaRPr lang="bs-Cyrl-BA" dirty="0" smtClean="0"/>
          </a:p>
          <a:p>
            <a:pPr lvl="0"/>
            <a:endParaRPr lang="bs-Latn-BA" dirty="0" smtClean="0"/>
          </a:p>
          <a:p>
            <a:pPr algn="ctr">
              <a:buNone/>
            </a:pPr>
            <a:endParaRPr lang="bs-Latn-BA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Pitanja i odgovori</a:t>
            </a:r>
          </a:p>
          <a:p>
            <a:endParaRPr lang="bs-Latn-B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Krivična djela u izbornom procesu</a:t>
            </a:r>
            <a:b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Krivično zakonodavstvo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bs-Cyrl-BA" sz="2000" b="1" dirty="0" smtClean="0">
                <a:latin typeface="Times New Roman" pitchFamily="18" charset="0"/>
                <a:cs typeface="Times New Roman" pitchFamily="18" charset="0"/>
              </a:rPr>
              <a:t>KZ </a:t>
            </a:r>
            <a:r>
              <a:rPr lang="bs-Cyrl-BA" sz="2000" b="1" dirty="0" smtClean="0">
                <a:latin typeface="Times New Roman" pitchFamily="18" charset="0"/>
                <a:cs typeface="Times New Roman" pitchFamily="18" charset="0"/>
              </a:rPr>
              <a:t>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(Glava  XV – 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rivična djela protiv slobode i prava čovjeka i građanina čl. 150  - 155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0" lvl="0" indent="0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bs-Cyrl-BA" sz="2000" b="1" dirty="0" smtClean="0">
                <a:latin typeface="Times New Roman" pitchFamily="18" charset="0"/>
                <a:cs typeface="Times New Roman" pitchFamily="18" charset="0"/>
              </a:rPr>
              <a:t>KZ RS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Glava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rivična djela protiv izbornih prava, čl. 184 – 192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0" lvl="0" indent="0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bs-Cyrl-BA" sz="2000" b="1" dirty="0" smtClean="0">
                <a:latin typeface="Times New Roman" pitchFamily="18" charset="0"/>
                <a:cs typeface="Times New Roman" pitchFamily="18" charset="0"/>
              </a:rPr>
              <a:t>KZ FBiH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Glava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XVII – 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rivična djela protiv slobode i prava čovjeka i građanina, čl. 191 – 196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lvl="0" indent="0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bs-Cyrl-BA" sz="2000" b="1" dirty="0" smtClean="0">
                <a:latin typeface="Times New Roman" pitchFamily="18" charset="0"/>
                <a:cs typeface="Times New Roman" pitchFamily="18" charset="0"/>
              </a:rPr>
              <a:t>KZ BD 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Glava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XVII – </a:t>
            </a:r>
            <a:r>
              <a:rPr lang="bs-Cyrl-BA" sz="20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rivična djela protiv slobode i prava čovjeka i građanina, čl. 194 – 199). </a:t>
            </a:r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bs-Latn-BA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Krivično djelo u izbornom procesu-obilježje djela-sankcije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 rtlCol="0">
            <a:normAutofit lnSpcReduction="10000"/>
          </a:bodyPr>
          <a:lstStyle/>
          <a:p>
            <a:pPr algn="just"/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Krivično djelo -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Povreda slobode opredjeljenja birača </a:t>
            </a:r>
          </a:p>
          <a:p>
            <a:pPr mar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Obilježje djela –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Ko silom ozbiljnom prijetnjom, prinudom, podmićivanjem ili korištenjem </a:t>
            </a:r>
            <a:r>
              <a:rPr lang="hr-HR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njegovog </a:t>
            </a:r>
            <a:r>
              <a:rPr lang="hr-HR" sz="2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teškog ekonomskog stanja ili na drugi protupravan način utiče na birača u Bosni i Hercegovini da na izborima glasa za ili protiv pojedine liste, pojedinog </a:t>
            </a:r>
            <a:r>
              <a:rPr lang="hr-HR" sz="20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kandidata </a:t>
            </a:r>
            <a:r>
              <a:rPr lang="hr-H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 da uopće ne </a:t>
            </a:r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glasa kaznit će se:</a:t>
            </a:r>
          </a:p>
          <a:p>
            <a:pPr marL="0" indent="0" algn="just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Sankcija:</a:t>
            </a:r>
          </a:p>
          <a:p>
            <a:pPr marL="0" indent="0" algn="just">
              <a:buNone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KZ BiH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od 6 mjeseci do 5 godina),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RS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do 2 godine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FBiH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od 6 mjeseci do 5 godina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BD BiH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od 6 mjeseci do 5 godina)</a:t>
            </a:r>
          </a:p>
          <a:p>
            <a:pPr marL="0" indent="0" algn="just">
              <a:buNone/>
            </a:pPr>
            <a:endParaRPr lang="bs-Latn-BA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bs-Latn-BA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s-Latn-BA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bs-Latn-BA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Krivično djelo u izbornom procesu-obilježje djela-sankcije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 rtlCol="0">
            <a:normAutofit/>
          </a:bodyPr>
          <a:lstStyle/>
          <a:p>
            <a:pPr algn="just"/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Krivično djelo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Izborna prevara </a:t>
            </a: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Obilježje djela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2000" dirty="0">
                <a:latin typeface="Times New Roman"/>
                <a:ea typeface="Times New Roman"/>
              </a:rPr>
              <a:t>Ko krivotvori rezultate izbora ili </a:t>
            </a:r>
            <a:r>
              <a:rPr lang="hr-HR" sz="2000" dirty="0" smtClean="0">
                <a:latin typeface="Times New Roman"/>
                <a:ea typeface="Times New Roman"/>
              </a:rPr>
              <a:t>glasanja </a:t>
            </a:r>
            <a:r>
              <a:rPr lang="hr-HR" sz="2000" dirty="0"/>
              <a:t>dodavanjem, oduzimanjem ili brisanjem glasova ili potpisa, netačnim brojanjem glasova, neistinitim upisivanjem rezultata u izborne isprave ili na drugi </a:t>
            </a:r>
            <a:r>
              <a:rPr lang="hr-HR" sz="2000" dirty="0" smtClean="0"/>
              <a:t>način, kaznit će se:</a:t>
            </a:r>
          </a:p>
          <a:p>
            <a:pPr marL="0" indent="0" algn="just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Sankcija:  </a:t>
            </a:r>
          </a:p>
          <a:p>
            <a:pPr marL="0" indent="0" algn="just">
              <a:buNone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KZ BiH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od 6 mjeseci do 5 godina),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RS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do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FBiH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od 6 mjeseci do 5 godina),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BD BiH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(kazna zatvora od 6 mjeseci do 5 godina)</a:t>
            </a:r>
          </a:p>
          <a:p>
            <a:pPr marL="0" indent="0" algn="just">
              <a:buNone/>
            </a:pPr>
            <a:endParaRPr lang="bs-Latn-BA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bs-Latn-BA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s-Latn-BA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bs-Latn-BA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9057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Krivično djelo u izbornom procesu-obilježje djela-sankcije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 rtlCol="0">
            <a:normAutofit/>
          </a:bodyPr>
          <a:lstStyle/>
          <a:p>
            <a:pPr algn="just"/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Krivično djelo –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Povreda tajnosti glasanja</a:t>
            </a:r>
          </a:p>
          <a:p>
            <a:pPr mar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Obilježje djela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2000" dirty="0"/>
              <a:t>Ko na izborima povrijedi tajnost glasanja</a:t>
            </a:r>
            <a:r>
              <a:rPr lang="hr-HR" sz="2000" dirty="0" smtClean="0"/>
              <a:t>, kaznit će se:</a:t>
            </a:r>
          </a:p>
          <a:p>
            <a:pPr marL="0" indent="0" algn="just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Sankcija:</a:t>
            </a:r>
          </a:p>
          <a:p>
            <a:pPr marL="0" indent="0" algn="just">
              <a:buNone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KZ 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(novčana kazna ili kazna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zatvora od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3 mjeseca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do 5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godina)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RS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(novčana kazna ili kazna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zatvora do 2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FBiH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(novčana kazna ili kazna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zatvora od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3 mjeseca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3 godine),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BD 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(novčana kazna ili kazna zatvora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3 godine)</a:t>
            </a: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bs-Latn-BA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bs-Latn-BA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s-Latn-BA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bs-Latn-BA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1124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Krivično djelo u izbornom procesu-obilježje djela-sankcije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 rtlCol="0">
            <a:normAutofit/>
          </a:bodyPr>
          <a:lstStyle/>
          <a:p>
            <a:pPr algn="just"/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Krivično djelo –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Uništenje izbornih isprava</a:t>
            </a:r>
          </a:p>
          <a:p>
            <a:pPr mar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Obilježje djela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2000" dirty="0"/>
              <a:t>Ko na izborima uništi, prikrije, ošteti ili oduzme kakvu ispravu o izborima ili o </a:t>
            </a:r>
            <a:r>
              <a:rPr lang="hr-HR" sz="2000" dirty="0" smtClean="0"/>
              <a:t>glasanju, kaznit će se:</a:t>
            </a:r>
          </a:p>
          <a:p>
            <a:pPr marL="0" indent="0" algn="just">
              <a:buNone/>
            </a:pPr>
            <a:endParaRPr lang="hr-H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Sankcija:</a:t>
            </a:r>
          </a:p>
          <a:p>
            <a:pPr marL="0" indent="0" algn="just">
              <a:buNone/>
            </a:pPr>
            <a:r>
              <a:rPr lang="hr-HR" sz="2000" b="1" dirty="0" smtClean="0">
                <a:latin typeface="Times New Roman" pitchFamily="18" charset="0"/>
                <a:cs typeface="Times New Roman" pitchFamily="18" charset="0"/>
              </a:rPr>
              <a:t>KZ 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(kazna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zatvora od 6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mjeseci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do 5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godina)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RS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(kazna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zatvora do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FBiH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(kazna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zatvora od 6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mjeseci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do 5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godina),</a:t>
            </a:r>
          </a:p>
          <a:p>
            <a:pPr marL="0" indent="0" algn="just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KZ BD BiH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(kazna zatvora od 6 mjeseci do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 godina)</a:t>
            </a: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bs-Latn-BA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bs-Latn-BA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s-Latn-BA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bs-Latn-BA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95991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Podnesene krivične prijave</a:t>
            </a:r>
            <a:endParaRPr lang="bs-Latn-BA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 rtlCol="0">
            <a:normAutofit/>
          </a:bodyPr>
          <a:lstStyle/>
          <a:p>
            <a:pPr algn="just"/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2004. godine - 1. krivična prijava</a:t>
            </a:r>
          </a:p>
          <a:p>
            <a:pPr marL="0" indent="0" algn="just">
              <a:buNone/>
            </a:pP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2008. godine – 13 krivičnih prijava</a:t>
            </a:r>
          </a:p>
          <a:p>
            <a:pPr marL="0" indent="0" algn="just">
              <a:buNone/>
            </a:pP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2014. godine – 4 krivične prijave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bs-Latn-BA" sz="2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bs-Latn-BA" sz="33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bs-Latn-BA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bs-Latn-BA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45724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just"/>
            <a:endParaRPr lang="bs-Cyrl-BA" dirty="0" smtClean="0"/>
          </a:p>
          <a:p>
            <a:pPr lvl="0"/>
            <a:endParaRPr lang="bs-Latn-BA" dirty="0" smtClean="0"/>
          </a:p>
          <a:p>
            <a:pPr algn="ctr">
              <a:buNone/>
            </a:pPr>
            <a:endParaRPr lang="bs-Latn-BA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Pitanja i odgovori</a:t>
            </a:r>
          </a:p>
          <a:p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18883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Birački odbor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 rtlCol="0">
            <a:normAutofit/>
          </a:bodyPr>
          <a:lstStyle/>
          <a:p>
            <a:pPr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Sastoji se od 3 ili 5 članova od kojih je jedan predsjednik</a:t>
            </a:r>
          </a:p>
          <a:p>
            <a:pPr mar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Članovi biračkog odbora imaju svoje zamjenike</a:t>
            </a:r>
          </a:p>
          <a:p>
            <a:pPr marL="0" lv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Imenovanje članova i zamjenika BO 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vrši 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OIK</a:t>
            </a:r>
            <a:r>
              <a:rPr lang="bs-Latn-BA" sz="20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GIK u periodu od 10.08.-12.09.2014. godine</a:t>
            </a:r>
          </a:p>
          <a:p>
            <a:pPr marL="0" lvl="0" indent="0" algn="just">
              <a:buNone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OIK/GIK vrši edukaciju članova biračkih odbora </a:t>
            </a:r>
          </a:p>
          <a:p>
            <a:pPr marL="0" indent="0">
              <a:buNone/>
            </a:pP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ctr">
              <a:buNone/>
            </a:pPr>
            <a:endParaRPr lang="bs-Latn-BA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bs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bs-Latn-BA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bs-Latn-BA" sz="4400" b="1" dirty="0" smtClean="0">
                <a:latin typeface="Times New Roman" pitchFamily="18" charset="0"/>
                <a:cs typeface="Times New Roman" pitchFamily="18" charset="0"/>
              </a:rPr>
              <a:t>HVALA</a:t>
            </a:r>
            <a:endParaRPr lang="bs-Latn-BA" sz="4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bs-Latn-B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Dužnosti biračkog odbora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 rtlCol="0">
            <a:normAutofit/>
          </a:bodyPr>
          <a:lstStyle/>
          <a:p>
            <a:pPr lvl="0" algn="ctr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Dan uoči izbora</a:t>
            </a:r>
          </a:p>
          <a:p>
            <a:pPr lvl="0"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Preuzimanje izbornog materijala od OIK/GIK i uređenje biračkog mjesta</a:t>
            </a:r>
          </a:p>
          <a:p>
            <a:pPr lvl="0" algn="ctr">
              <a:buNone/>
            </a:pP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Izborni dan</a:t>
            </a:r>
          </a:p>
          <a:p>
            <a:pPr lvl="0"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Omogućavanje biračima da glasaju i da ostvare svoje biračko pravo (identifikuju birače, izdaju im glasačke listiće, pojasne biračima kako da ispravno obilježe glasačke listiće)</a:t>
            </a:r>
          </a:p>
          <a:p>
            <a:pPr lvl="0" algn="just"/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Poslije zatvaranja biračkog mjesta</a:t>
            </a:r>
          </a:p>
          <a:p>
            <a:pPr lvl="0"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Brojanje glasačkih listića i evidentiranje izbornih rezultata u obrasce</a:t>
            </a:r>
          </a:p>
          <a:p>
            <a:pPr lvl="0" algn="just"/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Pakovanje izbornog materijala prema šemi pakovanja</a:t>
            </a:r>
          </a:p>
          <a:p>
            <a:pPr>
              <a:buNone/>
            </a:pP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bs-Latn-B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Krivično djelo/prekršaj/odgovornost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 algn="just">
              <a:buNone/>
            </a:pPr>
            <a:endParaRPr lang="bs-Latn-B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Krivično djelo</a:t>
            </a:r>
            <a:r>
              <a:rPr lang="bs-Latn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jeste protupravno djelo koje je zakonom propisano kao krivično djelo, čija su obilježja propisana zakonom i za koja je zakonom propisana krivičnopravna sankcija</a:t>
            </a:r>
          </a:p>
          <a:p>
            <a:pPr algn="just"/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Krivična odgovornost </a:t>
            </a:r>
            <a:r>
              <a:rPr lang="bs-Latn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čine uslovi da se na izvršioca krivičnog djela primjeni krivična sankcija i čije postojanje u propisanom postupku utvrđuje sud</a:t>
            </a:r>
            <a:endParaRPr lang="bs-Latn-BA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bs-Latn-B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bs-Latn-B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Prekršaj </a:t>
            </a:r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predstavlja </a:t>
            </a:r>
            <a:r>
              <a:rPr lang="bs-Latn-B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kršenje javnog poretka </a:t>
            </a:r>
            <a:r>
              <a:rPr lang="bs-Latn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 propisa o ekonomskom i finansijskom poslovanju utvrđenih zakonom ili drugim propisom za koje su određena obilježja i za koje su propisane sankcije</a:t>
            </a:r>
            <a:r>
              <a:rPr lang="bs-Latn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Prekršajna odgovornost  </a:t>
            </a:r>
            <a:r>
              <a:rPr lang="bs-Latn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podrazumjeva odgovornost za izvršeni prekršaj</a:t>
            </a:r>
            <a:endParaRPr lang="bs-Latn-B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Obilježja prekršaja koja su utvrđena Izbornim zakonom BiH (Poglavlje 19A)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Ukoliko birački odbor ne osigura izborni materijal za glasanje (čl. 5.3 stav (3))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bs-Latn-BA" sz="1800" i="1" dirty="0" smtClean="0">
                <a:latin typeface="Times New Roman" pitchFamily="18" charset="0"/>
                <a:cs typeface="Times New Roman" pitchFamily="18" charset="0"/>
              </a:rPr>
              <a:t>Birački odbor dan uoči izbora zaprima izborni materijal od OIK/GIK i odgovoran je za sigurnost istog od trenutka prijema materijala do završetka svih svojih dužnosti nakon zatvaranja biračkih mjesta i predaje obrazaca sa rezultatima i upakovanog izbornog materijala OIK-u/GIK-u</a:t>
            </a:r>
          </a:p>
          <a:p>
            <a:pPr lvl="1" algn="just" fontAlgn="auto">
              <a:spcAft>
                <a:spcPts val="0"/>
              </a:spcAft>
              <a:defRPr/>
            </a:pPr>
            <a:endParaRPr lang="bs-Latn-BA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Ukoliko predsjednik biračkog odbora ne odredi dužnost članovima biračkog odbora</a:t>
            </a:r>
            <a:r>
              <a:rPr lang="bs-Latn-BA" sz="2100" b="1" dirty="0">
                <a:latin typeface="Times New Roman" pitchFamily="18" charset="0"/>
                <a:cs typeface="Times New Roman" pitchFamily="18" charset="0"/>
              </a:rPr>
              <a:t> (čl. </a:t>
            </a: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5.6 </a:t>
            </a:r>
            <a:r>
              <a:rPr lang="bs-Latn-BA" sz="2100" b="1" dirty="0">
                <a:latin typeface="Times New Roman" pitchFamily="18" charset="0"/>
                <a:cs typeface="Times New Roman" pitchFamily="18" charset="0"/>
              </a:rPr>
              <a:t>stav </a:t>
            </a: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(2))</a:t>
            </a:r>
          </a:p>
          <a:p>
            <a:pPr lvl="1" algn="just" fontAlgn="auto">
              <a:spcAft>
                <a:spcPts val="0"/>
              </a:spcAft>
              <a:defRPr/>
            </a:pPr>
            <a:r>
              <a:rPr lang="bs-Latn-BA" sz="1800" i="1" dirty="0" smtClean="0">
                <a:latin typeface="Times New Roman" pitchFamily="18" charset="0"/>
                <a:cs typeface="Times New Roman" pitchFamily="18" charset="0"/>
              </a:rPr>
              <a:t>Predsjednik biračkog odbora je obavezan da svim članovima biračkog odbora odredi njihove dužnosti: kontrolor reda, identifikacija, izdavanje glasačkih listića i kontrolor glasačke kutije i propisno ih evidentirati </a:t>
            </a:r>
          </a:p>
          <a:p>
            <a:pPr marL="457200" lvl="1" indent="0" algn="just" fontAlgn="auto">
              <a:spcAft>
                <a:spcPts val="0"/>
              </a:spcAft>
              <a:buNone/>
              <a:defRPr/>
            </a:pPr>
            <a:endParaRPr lang="bs-Latn-BA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Ukoliko zapisnik o radu biračkog odbora ne sadrži podatke propisane </a:t>
            </a:r>
            <a:r>
              <a:rPr lang="bs-Latn-BA" sz="2100" b="1" dirty="0">
                <a:latin typeface="Times New Roman" pitchFamily="18" charset="0"/>
                <a:cs typeface="Times New Roman" pitchFamily="18" charset="0"/>
              </a:rPr>
              <a:t>IZBiH (čl. </a:t>
            </a: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5.7)</a:t>
            </a:r>
            <a:endParaRPr lang="bs-Latn-BA" sz="2100" b="1" dirty="0">
              <a:latin typeface="Times New Roman" pitchFamily="18" charset="0"/>
              <a:cs typeface="Times New Roman" pitchFamily="18" charset="0"/>
            </a:endParaRPr>
          </a:p>
          <a:p>
            <a:pPr lvl="1" algn="just" fontAlgn="auto">
              <a:spcAft>
                <a:spcPts val="0"/>
              </a:spcAft>
              <a:defRPr/>
            </a:pPr>
            <a:r>
              <a:rPr lang="bs-Latn-BA" sz="1900" i="1" dirty="0" smtClean="0">
                <a:latin typeface="Times New Roman" pitchFamily="18" charset="0"/>
                <a:cs typeface="Times New Roman" pitchFamily="18" charset="0"/>
              </a:rPr>
              <a:t>Predsjednik biračkog odbora vodi Zapisnik o radu biračkog odbora u koji se unose sljedeći podaci: spisak i količina izbornog materijala, dostavljena biračkom mjestu sa potpisima predsjednika OIK/GIK i članova biračkog odbora, dužnosti članova biračkog odbora, spisak akreditiranih posmatrača na biračkom mjestu sa podacima, zapažanja o svim važnim događajima na biračkom mjestu i drugo)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Cyrl-BA" dirty="0" smtClean="0"/>
          </a:p>
        </p:txBody>
      </p:sp>
    </p:spTree>
    <p:extLst>
      <p:ext uri="{BB962C8B-B14F-4D97-AF65-F5344CB8AC3E}">
        <p14:creationId xmlns:p14="http://schemas.microsoft.com/office/powerpoint/2010/main" val="157674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3600" b="1" dirty="0" smtClean="0">
                <a:latin typeface="Times New Roman" pitchFamily="18" charset="0"/>
                <a:cs typeface="Times New Roman" pitchFamily="18" charset="0"/>
              </a:rPr>
              <a:t>Obilježja prekršaja koja su utvrđena Izbornim zakonom BiH (Poglavlje 19A)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 rtlCol="0"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Ukoliko član biračkog odbora ne objasni biraču način glasanja i ne osigura tajnost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glasanja (čl.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5.11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stav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(1))</a:t>
            </a:r>
          </a:p>
          <a:p>
            <a:pPr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sz="1900" i="1" dirty="0" smtClean="0">
                <a:latin typeface="Times New Roman" pitchFamily="18" charset="0"/>
                <a:cs typeface="Times New Roman" pitchFamily="18" charset="0"/>
              </a:rPr>
              <a:t>Član biračkog odbora zadužen za izdavanje glasačkih listića je dužan da biraču prilikom izdavanja glasačkih listića objasni biraču ispravan način glasanja, a birački odbor je dužan da na biračkom mjestu obezbijedi kabine za glasanje u koje osim birača u vrijeme glasanja birača niko ne smije ulaziti 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Ukoliko član biračkog odbora ne utvrdi identitet birača i potpis birača na izvodu iz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CBS (čl.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5.13)</a:t>
            </a:r>
          </a:p>
          <a:p>
            <a:pPr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sz="1900" i="1" dirty="0" smtClean="0">
                <a:latin typeface="Times New Roman" pitchFamily="18" charset="0"/>
                <a:cs typeface="Times New Roman" pitchFamily="18" charset="0"/>
              </a:rPr>
              <a:t>Član biračkog odbora zadužen za identifikaciju je dužan utvrditi identitet svakog birača na osnovu lične karte, pasoša ili vozačke dozvole i upozoriti birača da potpis </a:t>
            </a:r>
            <a:r>
              <a:rPr lang="bs-Latn-BA" sz="1900" i="1" dirty="0">
                <a:latin typeface="Times New Roman" pitchFamily="18" charset="0"/>
                <a:cs typeface="Times New Roman" pitchFamily="18" charset="0"/>
              </a:rPr>
              <a:t>birača </a:t>
            </a:r>
            <a:r>
              <a:rPr lang="bs-Latn-BA" sz="1900" i="1" dirty="0" smtClean="0">
                <a:latin typeface="Times New Roman" pitchFamily="18" charset="0"/>
                <a:cs typeface="Times New Roman" pitchFamily="18" charset="0"/>
              </a:rPr>
              <a:t>na izvodu </a:t>
            </a:r>
            <a:r>
              <a:rPr lang="bs-Latn-BA" sz="1900" i="1" dirty="0">
                <a:latin typeface="Times New Roman" pitchFamily="18" charset="0"/>
                <a:cs typeface="Times New Roman" pitchFamily="18" charset="0"/>
              </a:rPr>
              <a:t>iz Centralnog biračkog spiska </a:t>
            </a:r>
            <a:r>
              <a:rPr lang="bs-Latn-BA" sz="1900" i="1" dirty="0" smtClean="0">
                <a:latin typeface="Times New Roman" pitchFamily="18" charset="0"/>
                <a:cs typeface="Times New Roman" pitchFamily="18" charset="0"/>
              </a:rPr>
              <a:t>mora odgovarati potpisu na predočenom  identifikacionom dokumentu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Ukoliko član biračkog odbora i</a:t>
            </a: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zda glasački listić ili listiće suprotno propisima o izdavanju glasačkih </a:t>
            </a:r>
            <a:r>
              <a:rPr lang="bs-Latn-BA" sz="2100" b="1" dirty="0">
                <a:latin typeface="Times New Roman" pitchFamily="18" charset="0"/>
                <a:cs typeface="Times New Roman" pitchFamily="18" charset="0"/>
              </a:rPr>
              <a:t>listića (čl. </a:t>
            </a:r>
            <a:r>
              <a:rPr lang="bs-Latn-BA" sz="2100" b="1" dirty="0" smtClean="0">
                <a:latin typeface="Times New Roman" pitchFamily="18" charset="0"/>
                <a:cs typeface="Times New Roman" pitchFamily="18" charset="0"/>
              </a:rPr>
              <a:t>5.13)</a:t>
            </a:r>
          </a:p>
          <a:p>
            <a:pPr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sz="1900" i="1" dirty="0" smtClean="0">
                <a:latin typeface="Times New Roman" pitchFamily="18" charset="0"/>
                <a:cs typeface="Times New Roman" pitchFamily="18" charset="0"/>
              </a:rPr>
              <a:t>Član biračkog odbora zadužen za izdavanje glasačkih listića je dužan nakon identifikacije birača i potpisa istog na izvodu iz CBS-a izdati za svaki nivo za koji se provode izbori, po jedan glasački listić koji je propisan od strane Centralne izborne komisije BiH</a:t>
            </a:r>
          </a:p>
          <a:p>
            <a:pPr marL="0" lvl="0" indent="0" algn="just" fontAlgn="auto">
              <a:spcAft>
                <a:spcPts val="0"/>
              </a:spcAft>
              <a:buNone/>
              <a:defRPr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Cyrl-BA" dirty="0" smtClean="0"/>
          </a:p>
        </p:txBody>
      </p:sp>
    </p:spTree>
    <p:extLst>
      <p:ext uri="{BB962C8B-B14F-4D97-AF65-F5344CB8AC3E}">
        <p14:creationId xmlns:p14="http://schemas.microsoft.com/office/powerpoint/2010/main" val="295339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Obilježja prekršaja koja su utvrđena Izbornim zakonom BiH (Poglavlje 19A)</a:t>
            </a:r>
            <a:endParaRPr lang="bs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Ukoliko član biračkog odbora pomaže licu prilikom glasanja na način koji nije u skladu sa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IZBiH (čl.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5.19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stav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(2))</a:t>
            </a:r>
          </a:p>
          <a:p>
            <a:pPr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sz="1800" i="1" dirty="0" smtClean="0">
                <a:latin typeface="Times New Roman" pitchFamily="18" charset="0"/>
                <a:cs typeface="Times New Roman" pitchFamily="18" charset="0"/>
              </a:rPr>
              <a:t>Izbornim zakonom BiH je propisano da je glasanje lično, osim u slučaju da na zahtjev slijepe, nepismene ili fizički nesposobne osobe prilikom potpisivanja u izvod iz CBS i glasanja može pomoći lice, koje ne može biti član biračkog odbora ili akreditirani posmatrač</a:t>
            </a: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Nepravilno brojanje glasačkih listića na biračkom </a:t>
            </a:r>
            <a:r>
              <a:rPr lang="bs-Latn-BA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mjestu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(čl.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2.13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stav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(1) tačka 7)</a:t>
            </a:r>
            <a:endParaRPr lang="bs-Latn-BA" sz="20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sz="18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Postupak brojanja glasačkih listića (većinski glas i otvorena lista) je propisan Pravilnikom o načinu provođenja izbora u BiH</a:t>
            </a:r>
            <a:endParaRPr lang="bs-Latn-BA" sz="1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Nepravilno popunjeni </a:t>
            </a:r>
            <a:r>
              <a:rPr lang="bs-Latn-BA" sz="2000" b="1" dirty="0">
                <a:latin typeface="Times New Roman" pitchFamily="18" charset="0"/>
                <a:cs typeface="Times New Roman" pitchFamily="18" charset="0"/>
              </a:rPr>
              <a:t>obrasci (čl. </a:t>
            </a: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5.25)</a:t>
            </a:r>
          </a:p>
          <a:p>
            <a:pPr lvl="1"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bs-Latn-BA" sz="1800" i="1" dirty="0" smtClean="0">
                <a:latin typeface="Times New Roman" pitchFamily="18" charset="0"/>
                <a:cs typeface="Times New Roman" pitchFamily="18" charset="0"/>
              </a:rPr>
              <a:t>Na osnovu odredaba Izbornog zakona BiH utvrđeni su podaci koji se unose u propisane </a:t>
            </a:r>
            <a:r>
              <a:rPr lang="bs-Latn-BA" sz="1800" i="1" dirty="0">
                <a:latin typeface="Times New Roman" pitchFamily="18" charset="0"/>
                <a:cs typeface="Times New Roman" pitchFamily="18" charset="0"/>
              </a:rPr>
              <a:t>obrasce Centralne izborne komisije BiH za </a:t>
            </a:r>
            <a:r>
              <a:rPr lang="bs-Latn-BA" sz="1800" i="1" dirty="0" smtClean="0">
                <a:latin typeface="Times New Roman" pitchFamily="18" charset="0"/>
                <a:cs typeface="Times New Roman" pitchFamily="18" charset="0"/>
              </a:rPr>
              <a:t>evidentiranje brojnog stanja i izbornih rezultata i sadrže jasno definisana polja za unos obaveznih podataka</a:t>
            </a:r>
            <a:endParaRPr lang="bs-Latn-BA" sz="1800" i="1" dirty="0">
              <a:latin typeface="Times New Roman" pitchFamily="18" charset="0"/>
              <a:cs typeface="Times New Roman" pitchFamily="18" charset="0"/>
            </a:endParaRPr>
          </a:p>
          <a:p>
            <a:pPr lvl="0"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Cyrl-BA" dirty="0" smtClean="0"/>
          </a:p>
        </p:txBody>
      </p:sp>
    </p:spTree>
    <p:extLst>
      <p:ext uri="{BB962C8B-B14F-4D97-AF65-F5344CB8AC3E}">
        <p14:creationId xmlns:p14="http://schemas.microsoft.com/office/powerpoint/2010/main" val="371032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Izbornim zakonom BiH predviđene sankcije za prekršaj</a:t>
            </a:r>
            <a:endParaRPr lang="bs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defRPr/>
            </a:pP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endParaRPr lang="bs-Latn-BA" sz="2000" b="1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bs-Latn-BA" sz="2000" b="1" dirty="0" smtClean="0">
                <a:latin typeface="Times New Roman" pitchFamily="18" charset="0"/>
                <a:cs typeface="Times New Roman" pitchFamily="18" charset="0"/>
              </a:rPr>
              <a:t>Administrativna zabrana angažovanja u organima za provođenje izbora u naredne 4. godine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fontAlgn="auto">
              <a:spcAft>
                <a:spcPts val="0"/>
              </a:spcAft>
              <a:defRPr/>
            </a:pPr>
            <a:r>
              <a:rPr lang="bs-Latn-BA" sz="2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Novčana kazna u iznosu od 200.00 KM – 1000.00 KM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auto">
              <a:spcAft>
                <a:spcPts val="0"/>
              </a:spcAft>
              <a:buNone/>
              <a:defRPr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Cyrl-BA" dirty="0" smtClean="0"/>
          </a:p>
        </p:txBody>
      </p:sp>
    </p:spTree>
    <p:extLst>
      <p:ext uri="{BB962C8B-B14F-4D97-AF65-F5344CB8AC3E}">
        <p14:creationId xmlns:p14="http://schemas.microsoft.com/office/powerpoint/2010/main" val="150295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sz="3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Najčešći prekršaji učinjeni od strane biračkog odbora</a:t>
            </a:r>
            <a:endParaRPr lang="bs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bs-Latn-BA" sz="2000" dirty="0" smtClean="0">
                <a:latin typeface="Times New Roman" pitchFamily="18" charset="0"/>
                <a:cs typeface="Times New Roman" pitchFamily="18" charset="0"/>
              </a:rPr>
              <a:t>Potpisivanje birača i ubacivanje glasačkih listića u glasačku kutiju umjesto birača (sankcionisani članovi sa 5. biračkih mjesta u Čapljini 2010. godine)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bs-Latn-B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bs-Latn-BA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Nepravilno popunjeni obrasci (nečitko upisani podaci u obrascima za izborne rezultate te se zbog toga ponovno brojali glasački listići u Glavnom centru za brojanje)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bs-Latn-BA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defRPr/>
            </a:pPr>
            <a:r>
              <a:rPr lang="bs-Latn-BA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Nepravilno brojani glasački listići (glasovi po kandidatima nisu brojani po propisanoj proceduri i sa pomoćnim obrascem za drugi krug brojanja glasova po kandidatima) 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endParaRPr lang="bs-Latn-BA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fontAlgn="auto">
              <a:spcAft>
                <a:spcPts val="0"/>
              </a:spcAft>
              <a:buNone/>
              <a:defRPr/>
            </a:pPr>
            <a:endParaRPr lang="bs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bs-Cyrl-BA" dirty="0" smtClean="0"/>
          </a:p>
        </p:txBody>
      </p:sp>
    </p:spTree>
    <p:extLst>
      <p:ext uri="{BB962C8B-B14F-4D97-AF65-F5344CB8AC3E}">
        <p14:creationId xmlns:p14="http://schemas.microsoft.com/office/powerpoint/2010/main" val="402464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1047</TotalTime>
  <Words>1380</Words>
  <Application>Microsoft Office PowerPoint</Application>
  <PresentationFormat>On-screen Show (4:3)</PresentationFormat>
  <Paragraphs>191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Birački odbor</vt:lpstr>
      <vt:lpstr>Dužnosti biračkog odbora</vt:lpstr>
      <vt:lpstr>Krivično djelo/prekršaj/odgovornost </vt:lpstr>
      <vt:lpstr>Obilježja prekršaja koja su utvrđena Izbornim zakonom BiH (Poglavlje 19A)</vt:lpstr>
      <vt:lpstr>Obilježja prekršaja koja su utvrđena Izbornim zakonom BiH (Poglavlje 19A)</vt:lpstr>
      <vt:lpstr>Obilježja prekršaja koja su utvrđena Izbornim zakonom BiH (Poglavlje 19A)</vt:lpstr>
      <vt:lpstr>Izbornim zakonom BiH predviđene sankcije za prekršaj</vt:lpstr>
      <vt:lpstr>Najčešći prekršaji učinjeni od strane biračkog odbora</vt:lpstr>
      <vt:lpstr>Statistički podaci- sankcije</vt:lpstr>
      <vt:lpstr>PowerPoint Presentation</vt:lpstr>
      <vt:lpstr>PowerPoint Presentation</vt:lpstr>
      <vt:lpstr>Krivična djela u izbornom procesu Krivično zakonodavstvo </vt:lpstr>
      <vt:lpstr>Krivično djelo u izbornom procesu-obilježje djela-sankcije </vt:lpstr>
      <vt:lpstr>Krivično djelo u izbornom procesu-obilježje djela-sankcije </vt:lpstr>
      <vt:lpstr>Krivično djelo u izbornom procesu-obilježje djela-sankcije </vt:lpstr>
      <vt:lpstr>Krivično djelo u izbornom procesu-obilježje djela-sankcije </vt:lpstr>
      <vt:lpstr>Podnesene krivične prijave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goran.cicovic</dc:creator>
  <cp:lastModifiedBy>Mustafa Lakovic</cp:lastModifiedBy>
  <cp:revision>119</cp:revision>
  <dcterms:created xsi:type="dcterms:W3CDTF">2013-04-18T11:39:44Z</dcterms:created>
  <dcterms:modified xsi:type="dcterms:W3CDTF">2014-06-18T08:14:50Z</dcterms:modified>
</cp:coreProperties>
</file>