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9" r:id="rId2"/>
    <p:sldId id="257" r:id="rId3"/>
    <p:sldId id="299" r:id="rId4"/>
    <p:sldId id="298" r:id="rId5"/>
    <p:sldId id="300" r:id="rId6"/>
    <p:sldId id="278" r:id="rId7"/>
    <p:sldId id="301" r:id="rId8"/>
    <p:sldId id="279" r:id="rId9"/>
    <p:sldId id="302" r:id="rId10"/>
    <p:sldId id="280" r:id="rId11"/>
    <p:sldId id="303" r:id="rId12"/>
    <p:sldId id="304" r:id="rId13"/>
    <p:sldId id="305" r:id="rId14"/>
    <p:sldId id="281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40" r:id="rId23"/>
    <p:sldId id="283" r:id="rId24"/>
    <p:sldId id="313" r:id="rId25"/>
    <p:sldId id="314" r:id="rId26"/>
    <p:sldId id="285" r:id="rId27"/>
    <p:sldId id="353" r:id="rId28"/>
    <p:sldId id="354" r:id="rId29"/>
    <p:sldId id="287" r:id="rId30"/>
    <p:sldId id="316" r:id="rId31"/>
    <p:sldId id="346" r:id="rId32"/>
    <p:sldId id="288" r:id="rId33"/>
    <p:sldId id="317" r:id="rId34"/>
    <p:sldId id="289" r:id="rId35"/>
    <p:sldId id="318" r:id="rId36"/>
    <p:sldId id="349" r:id="rId37"/>
    <p:sldId id="343" r:id="rId38"/>
    <p:sldId id="344" r:id="rId39"/>
    <p:sldId id="345" r:id="rId40"/>
    <p:sldId id="290" r:id="rId41"/>
    <p:sldId id="319" r:id="rId42"/>
    <p:sldId id="348" r:id="rId43"/>
    <p:sldId id="291" r:id="rId44"/>
    <p:sldId id="292" r:id="rId45"/>
    <p:sldId id="320" r:id="rId46"/>
    <p:sldId id="321" r:id="rId47"/>
    <p:sldId id="294" r:id="rId48"/>
    <p:sldId id="322" r:id="rId49"/>
    <p:sldId id="352" r:id="rId50"/>
    <p:sldId id="295" r:id="rId51"/>
    <p:sldId id="323" r:id="rId52"/>
    <p:sldId id="296" r:id="rId53"/>
    <p:sldId id="324" r:id="rId54"/>
    <p:sldId id="351" r:id="rId55"/>
    <p:sldId id="297" r:id="rId56"/>
    <p:sldId id="325" r:id="rId57"/>
    <p:sldId id="326" r:id="rId58"/>
    <p:sldId id="327" r:id="rId59"/>
    <p:sldId id="328" r:id="rId60"/>
    <p:sldId id="355" r:id="rId61"/>
    <p:sldId id="356" r:id="rId62"/>
    <p:sldId id="357" r:id="rId63"/>
    <p:sldId id="358" r:id="rId64"/>
    <p:sldId id="359" r:id="rId65"/>
    <p:sldId id="360" r:id="rId66"/>
    <p:sldId id="361" r:id="rId67"/>
    <p:sldId id="362" r:id="rId68"/>
    <p:sldId id="363" r:id="rId69"/>
    <p:sldId id="364" r:id="rId70"/>
    <p:sldId id="277" r:id="rId71"/>
  </p:sldIdLst>
  <p:sldSz cx="9144000" cy="6858000" type="screen4x3"/>
  <p:notesSz cx="6934200" cy="92329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657" userDrawn="1">
          <p15:clr>
            <a:srgbClr val="A4A3A4"/>
          </p15:clr>
        </p15:guide>
        <p15:guide id="2" pos="385" userDrawn="1">
          <p15:clr>
            <a:srgbClr val="A4A3A4"/>
          </p15:clr>
        </p15:guide>
        <p15:guide id="3" pos="5465" userDrawn="1">
          <p15:clr>
            <a:srgbClr val="A4A3A4"/>
          </p15:clr>
        </p15:guide>
        <p15:guide id="4" orient="horz" pos="7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1" autoAdjust="0"/>
    <p:restoredTop sz="94660"/>
  </p:normalViewPr>
  <p:slideViewPr>
    <p:cSldViewPr>
      <p:cViewPr varScale="1">
        <p:scale>
          <a:sx n="72" d="100"/>
          <a:sy n="72" d="100"/>
        </p:scale>
        <p:origin x="-1098" y="-102"/>
      </p:cViewPr>
      <p:guideLst>
        <p:guide orient="horz" pos="3657"/>
        <p:guide orient="horz" pos="799"/>
        <p:guide pos="385"/>
        <p:guide pos="54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21.8.2016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="" xmlns:p14="http://schemas.microsoft.com/office/powerpoint/2010/main" val="174182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21.8.2016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="" xmlns:p14="http://schemas.microsoft.com/office/powerpoint/2010/main" val="3196856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21.8.2016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="" xmlns:p14="http://schemas.microsoft.com/office/powerpoint/2010/main" val="3630726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21.8.2016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="" xmlns:p14="http://schemas.microsoft.com/office/powerpoint/2010/main" val="1465665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21.8.2016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="" xmlns:p14="http://schemas.microsoft.com/office/powerpoint/2010/main" val="2001671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21.8.2016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="" xmlns:p14="http://schemas.microsoft.com/office/powerpoint/2010/main" val="801906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21.8.2016</a:t>
            </a:fld>
            <a:endParaRPr lang="bs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="" xmlns:p14="http://schemas.microsoft.com/office/powerpoint/2010/main" val="1217892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21.8.2016</a:t>
            </a:fld>
            <a:endParaRPr lang="bs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="" xmlns:p14="http://schemas.microsoft.com/office/powerpoint/2010/main" val="2097086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21.8.2016</a:t>
            </a:fld>
            <a:endParaRPr lang="bs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="" xmlns:p14="http://schemas.microsoft.com/office/powerpoint/2010/main" val="3406901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21.8.2016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="" xmlns:p14="http://schemas.microsoft.com/office/powerpoint/2010/main" val="2730165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21.8.2016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="" xmlns:p14="http://schemas.microsoft.com/office/powerpoint/2010/main" val="1119548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4100F-A0D3-4C29-834C-1D545C5F503A}" type="datetimeFigureOut">
              <a:rPr lang="bs-Latn-BA" smtClean="0"/>
              <a:pPr/>
              <a:t>21.8.2016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="" xmlns:p14="http://schemas.microsoft.com/office/powerpoint/2010/main" val="185866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5860" y="2780928"/>
            <a:ext cx="8012279" cy="1971650"/>
          </a:xfrm>
        </p:spPr>
        <p:txBody>
          <a:bodyPr>
            <a:normAutofit/>
          </a:bodyPr>
          <a:lstStyle/>
          <a:p>
            <a:r>
              <a:rPr lang="bs-Latn-B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 biračkog odbora</a:t>
            </a:r>
            <a:endParaRPr lang="bs-Latn-B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s-Latn-BA"/>
          </a:p>
        </p:txBody>
      </p:sp>
      <p:pic>
        <p:nvPicPr>
          <p:cNvPr id="5121" name="Picture 1" descr="IKBIHweb-novi_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766" b="28175"/>
          <a:stretch>
            <a:fillRect/>
          </a:stretch>
        </p:blipFill>
        <p:spPr bwMode="auto">
          <a:xfrm>
            <a:off x="1583667" y="620688"/>
            <a:ext cx="5976664" cy="739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682633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Evidencija posmatrača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313154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PRIJE OTVARANJA BIRAČKOG MJESTA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Utvrđivanje statističkih podataka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(Popunjavanje Obrasca brojnog stanja BS)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Broj imena na izvodu iz Centralnog biračkog spiska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Broj zaprimljenih glasačkih listića 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GLASANJE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Biračko pravo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Birač upisan na izvod iz Centralnog biračkog spiska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Važeći identifikacioni dokumenti sa slikom:</a:t>
            </a:r>
          </a:p>
          <a:p>
            <a:pPr algn="just">
              <a:buFontTx/>
              <a:buChar char="-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lična karta</a:t>
            </a:r>
          </a:p>
          <a:p>
            <a:pPr algn="just">
              <a:buFontTx/>
              <a:buChar char="-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pasoš</a:t>
            </a:r>
          </a:p>
          <a:p>
            <a:pPr algn="just">
              <a:buFontTx/>
              <a:buChar char="-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vozačka dozvola 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GLASANJE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124744"/>
            <a:ext cx="756084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Koraci kod glasanja: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dolazak na biračko mjesto do kontrolora reda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identifikacija (potpis birača i čitanje imena birača koji je pristupio glasanju)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izdavanje glasačkih listića (pojašnjenje biraču ispravan način glasanja)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glasanje u glasačkoj kabini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ubacivanje glasačkih listića u glasačku kutiju (jedan po jedan)</a:t>
            </a: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Ubacivanje glasačkog listića u glasačku kutiju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41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7802742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GLASANJE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Oštećeni glasački listići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Pravo birača da zamjeni jedan ili oba glasačka listića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Izdavanje novog glasačkog listića umjesto oštećenog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Markiranje i pakiranje oštećenog glasačkog listića u kovertu</a:t>
            </a: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GLASANJE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Pomoć drugog lica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(na biračkom mjestu)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Izjava birača da mu je potrebna pomoć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Određivanje lica koje pomaže biraču (zabrana biračkom odboru i posmatračima)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Potpisivanje birača (XX, broj lične karte birača i lica koje pomaže i potpis lica koje pomaže)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Glasanje </a:t>
            </a: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GLASANJE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052737"/>
            <a:ext cx="75608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Glasanje birača izvan biračkog mjesta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Upoznavanje na identifikaciji o biraču koji ne može ući na biračko mjesto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Odlazak člana biračkog odbora sa Zapisnikom, kovertom i glasačkim listićima do birača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Potpisivanje birača u Zapisnik i glasanje birača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Ubacivanje glasačkih listića u glasačku kutiju i vraćanje koverte biračkom odboru i potpis lica na izvod iz CBS-a </a:t>
            </a: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GLASANJE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00808"/>
            <a:ext cx="7560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Glasanje policije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Zabrana unošenja naoružanja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Pomoć policije predsjedniku biračkog odbora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GLASANJE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00808"/>
            <a:ext cx="7560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Vrijeme glasanja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07.00 – 19.00 sati</a:t>
            </a: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Prekid u radu</a:t>
            </a: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Do 3 sata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Preko 3 sata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UOČI IZBORA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988840"/>
            <a:ext cx="7560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Preuzimanje izbornog materijala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Neosjetljivi  izborni materijal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Osjetljivi  izborni materijal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Određivanje skladištenja izbornog materijala</a:t>
            </a:r>
            <a:endParaRPr lang="bs-Latn-BA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ZATVARANJE BIRAČKOG MJESTA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00808"/>
            <a:ext cx="7560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Obavještenje i radnje kod zatvaranja biračkog mjesta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10 minuta prije zatvaranja obavještenje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stajanje kontrolora reda na kraj reda birača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zatvaranje biračkog mjesta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lijepljenje otvora glasačke kutije i formiranje radne površine od stolova 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ZATVARANJE BIRAČKOG MJESTA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00808"/>
            <a:ext cx="7560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Utvrđivanje statističkih podataka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(Popunjavanje Obrasca brojnog stanja BS)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Broj potpisa na izvodu iz Centralnog biračkog spiska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Broj oštećenih glasačkih listića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Broj neiskorištenih glasačkih listića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rot="16200000">
            <a:off x="1589065" y="-567411"/>
            <a:ext cx="8779548" cy="52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s-Latn-BA"/>
          </a:p>
        </p:txBody>
      </p:sp>
      <p:pic>
        <p:nvPicPr>
          <p:cNvPr id="1025" name="Picture 1" descr="untit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98685" y="-366807"/>
            <a:ext cx="6162286" cy="8137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0346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potpisa na izvodu iz CBS-a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02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8233237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ZATVARANJE BIRAČKOG MJESTA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052737"/>
            <a:ext cx="75608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Pakiranje izbornog materijala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neiskorišteni i oštećeni glasački listići (dvije providne plastične VEĆE vreće za gradonačelnika / načelnika i OV / SO)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Obrazac brojnog stanja 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Zelena kopija – koverta predsjednik IK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Crvena kopija – koverta predsjednik biračkog odbora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Original u koricama – koverta Centralna izborna komisija BiH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Otvaranje glasačke kutije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Razvrstavanje glasačkih listića po nivoima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smtClean="0">
                <a:latin typeface="Times New Roman" pitchFamily="18" charset="0"/>
                <a:cs typeface="Times New Roman" pitchFamily="18" charset="0"/>
              </a:rPr>
              <a:t> Redoslijed </a:t>
            </a: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brojanja:</a:t>
            </a:r>
          </a:p>
          <a:p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- gradonačelnik / načelnik (većinski glas)</a:t>
            </a:r>
          </a:p>
          <a:p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- općinsko vijeće / skupština općine (otvorena lista)</a:t>
            </a:r>
          </a:p>
          <a:p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- skupština Brčko Distrikta BiH</a:t>
            </a: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Radnje prije brojanja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608365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124744"/>
            <a:ext cx="75608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Većinski glas</a:t>
            </a: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Početak popunjavanja obrasca ZR – većinski glas (broj BM i broj potpisa na izvodu iz CBS-a)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Utvrđivanje broja glasačkih listića u kutiji (timovi po dvoje, duplo brojanje po 25)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Prenos imena kandidata na stikere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Razvrstavanje glasačkih listića prema glasovima po kandidatima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Utvrđivanje nevažećih glasačkih listića (neoznačenih i ostalih)</a:t>
            </a:r>
          </a:p>
        </p:txBody>
      </p:sp>
    </p:spTree>
    <p:extLst>
      <p:ext uri="{BB962C8B-B14F-4D97-AF65-F5344CB8AC3E}">
        <p14:creationId xmlns="" xmlns:p14="http://schemas.microsoft.com/office/powerpoint/2010/main" val="285842458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79" y="994418"/>
            <a:ext cx="6600197" cy="574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1488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 većinski glas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969738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UOČI IZBORA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2348880"/>
            <a:ext cx="7560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Priprema prostora izvan biračkog mjesta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Uklanjanje obilježja političkih subjekata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Lijepljenje plakata i oznaka ispred biračkog mjesta </a:t>
            </a: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Većinski glas</a:t>
            </a: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Brojanje glasačkih listića za kandidate (timovi po dvoje, duplo brojanje po 25)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Unos broja glasova po kandidatima u obrazac ZR – većinski glas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Kompletno popunjavanje obrasca ZR – većinski glas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506"/>
            <a:ext cx="5864969" cy="681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1959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Uvezivanje u svežnjeve po 25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81533"/>
            <a:ext cx="8064501" cy="45362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651403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Većinski glas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Pakiranje izbornog materijala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Važeći i nevažeći glasački listići i plava kopija obrasca ZR – većinski glas (siva vreća)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Obrazac ZR – većinski glas</a:t>
            </a: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Žuta kopija na zid biračkog mjesta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Zelena kopija – koverta za predsjednika IK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Crvena kopija – koverta predsjednik biračkog odbora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Original u koricama – koverta za Centralnu izbornu komisiju BiH</a:t>
            </a: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Popakirani izborni materijal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423368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908721"/>
            <a:ext cx="75608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Otvorena lista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(Prvi krug brojanja glasačkih listića)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Početak popunjavanja obrasca ZR – otvorena lista (broj BM i broj potpisa na izvodu iz CBS-a)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Utvrđivanje broja glasačkih listića u kutiji (timovi po dvoje, duplo brojanje po 25)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Prenos naziva političkih subjekata na stikere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Razvrstavanje glasačkih listića prema glasovima po političkim subjektima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Utvrđivanje nevažećih (neoznačenih i ostalih)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366961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9787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161113" cy="609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6913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6984776" cy="593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76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78642"/>
            <a:ext cx="7488832" cy="608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8909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s-Latn-B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Plakati i oznake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30" y="1276539"/>
            <a:ext cx="8031845" cy="4517680"/>
          </a:xfrm>
          <a:prstGeom prst="rect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82418753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Razvrstavanje po političkim subjektima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5748403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Otvorena lista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(Prvi krug brojanja glasačkih listića)</a:t>
            </a: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Brojanje glasačkih listića za političke subjekte (timovi po dvoje, duplo brojanje po 25)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Unos broja glasova po političkim subjektima u obrazac ZR – otvorena lista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Popunjavanje obrasca ZR – otvorena lista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60872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4074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 po političkim subjektima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666798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Uvezivanje u svežnjeve po 25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1270046"/>
            <a:ext cx="8063008" cy="45354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790990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Otvorena lista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(Drugi krug brojanja glasačkih listića)</a:t>
            </a: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Formiranje tima od 4 člana biračkog odbora (čitač, kontrolor čitanja i dva evidentičara)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Čitanje glasova po kandidatima svežnja od 25 glasačkih listića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Kontrola čitanja glasačkih listića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Otvorena lista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(Drugi krug brojanja glasačkih listića)</a:t>
            </a: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Evidentiranje brojeva uspravnim crticama u Pomoćni obrazac za drugi krug brojanja glasova po kandidatima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smtClean="0">
                <a:latin typeface="Times New Roman" pitchFamily="18" charset="0"/>
                <a:cs typeface="Times New Roman" pitchFamily="18" charset="0"/>
              </a:rPr>
              <a:t> Peta crtica je kosa </a:t>
            </a: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preko četiri uspravne crtice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Evidentiranje u pomoćni obrazac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92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944888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Otvorena lista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(Drugi krug brojanja glasačkih listića)</a:t>
            </a: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Sumiranje uspravnih crtica po redovima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Upoređivanje rezultata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Postupak ispravljanja greške kod određenog reda </a:t>
            </a: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65"/>
            <a:ext cx="4624025" cy="691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3859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UOČI IZBORA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Uređenje unutrašnjosti biračkog mjesta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Postavljanje stolova i stolica za birački odbor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Postavljanje stolova i paravana za glasačke kabine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Postavljanje stola za glasačku kutiju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Postavljanje stolica za posmatrače </a:t>
            </a: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Sumiranje rezultata po redovima 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717673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Otvorena lista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(Drugi krug brojanja glasačkih listića)</a:t>
            </a: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Čitanje rezultata narednih svežnjeva sa glasačkim listićima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Sumiranje rezultata po redovima na kraju stranice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Prenos rezultata na narednu stranicu</a:t>
            </a: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Sumiranje rezultata na kraju stranice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473981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Otvorena lista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(Drugi krug brojanja glasačkih listića)</a:t>
            </a: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Unos rezultata u obrazac ZR – otvorena lista sa pomoćnog obrasca za drugi krug brojanja glasova po kandidatima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Kompletno popunjavanje obrasca ZR – otvorena lista</a:t>
            </a: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o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96994" y="-625161"/>
            <a:ext cx="6653695" cy="842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7243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Kompletno popunjavanje obrasca ZR – otvorena lista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563187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052737"/>
            <a:ext cx="75608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Otvorena lista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(Pakiranje izbornog materijala)</a:t>
            </a: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Važeći i nevažeći glasački listići i plava kopija obrasca ZR – otvorena lista (plava vreća)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Obrazac ZR – otvorena lista</a:t>
            </a: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Žuta kopija na zid biračkog mjesta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Zelena kopija – koverta za predsjednika IK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Crvena kopija – koverta predsjednik biračkog odbora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Original u koricama – koverta za Centralnu izbornu komisiju BiH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5860" y="2780928"/>
            <a:ext cx="8012279" cy="1971650"/>
          </a:xfrm>
        </p:spPr>
        <p:txBody>
          <a:bodyPr>
            <a:normAutofit/>
          </a:bodyPr>
          <a:lstStyle/>
          <a:p>
            <a:r>
              <a:rPr lang="bs-Latn-B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Izborni materijal za izbornu komisiju</a:t>
            </a:r>
            <a:endParaRPr lang="bs-Latn-B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s-Latn-BA"/>
          </a:p>
        </p:txBody>
      </p:sp>
      <p:pic>
        <p:nvPicPr>
          <p:cNvPr id="5121" name="Picture 1" descr="IKBIHweb-novi_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766" b="28175"/>
          <a:stretch>
            <a:fillRect/>
          </a:stretch>
        </p:blipFill>
        <p:spPr bwMode="auto">
          <a:xfrm>
            <a:off x="971600" y="474515"/>
            <a:ext cx="6869523" cy="7942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783859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Izborni materijal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052737"/>
            <a:ext cx="75608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Dvije providne VEĆE vreće (neiskorišteni i oštećeni glasački listići)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Providna MANJA vreća (Zapisnik o radu BO, izvod iz CBS-a i dva Pomoćna obrasca za drugi krug brojanja glasova po kandidatima političkih subjekata)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Siva vreća (važeći i nevažeći glasački listići i plava kopija obrasca ZR – većinski glas)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Plava vreća (važeći i nevažeći glasački listići i plava kopija obrasca ZR – otvorena lista)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Izborni materijal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052737"/>
            <a:ext cx="75608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Koverta sa zelenim kopijama (Zapisnika o radu BO, Obrasca brojnog stanja, Obrasca ZR – većinski glas i Obrasca ZR – otvorena lista)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Koverta sa originalnim Obrascem brojnog stanja u koricama za Centralnu izbornu komisiju BiH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Koverta sa originalnim Obrascem ZR – većinski glas u koricama za Centralnu izbornu komisiju BiH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Koverta sa originalnim Obrascem ZR – otvorena lista u koricama za Centralnu izbornu komisiju BiH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Izgled biračkog mjesta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14" y="1277656"/>
            <a:ext cx="7937325" cy="444674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121079911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BM za glasanje u odsustvu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290240"/>
            <a:ext cx="75608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Procedura glasanja ista kao na redovnom BM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Koverte sa listićima za izbornu jedinicu za koju birač glasa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Ako birač oštetii listić izdaje mu se nova koverta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Brojanje koverti, a ne listića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87257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Obrazac za brojno stanje - BM za glasanje u odsustvu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58222" y="-697982"/>
            <a:ext cx="5427556" cy="878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2371044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6" y="476672"/>
            <a:ext cx="9082985" cy="493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3969891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BM za glasanje nepotvrđenim glasačkim listićima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290240"/>
            <a:ext cx="75608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Po jedno BM u svakoj osnovnoj izbornoj jedinici</a:t>
            </a: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Pravo glasa na ovim BM imaju:</a:t>
            </a: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birači koji su upisani u izvod iz Centralnog biračkog spiska za glasanje izvan BiH, a na dan održavanja izbora zateknu se u zemlji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redovni birači koji se </a:t>
            </a:r>
            <a:r>
              <a:rPr lang="hr-H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nalaze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zaključenom izvodu iz Centralnog biračkog spiska, a posjeduju važeći identifikacioni dokument </a:t>
            </a:r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potvrdu o mjestu prebivališta, odnosno ukoliko se radi o biračima u Brčko Distriktu BiH pored navedenih dokumenata i dokaz o entitetskom </a:t>
            </a:r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državljanstvu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540539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BM za glasanje nepotvrđenim glasačkim listićima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64822"/>
            <a:ext cx="4320480" cy="609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3052091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BM za glasanje nepotvrđenim glasačkim listićima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51" y="1700808"/>
            <a:ext cx="6840403" cy="399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9800344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Obrazac za brojno stanje - BM za glasanje nepotvrđenim glasačkim listićima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090" y="1177133"/>
            <a:ext cx="4050926" cy="569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8061948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Mobilni tim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290240"/>
            <a:ext cx="7560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Birači vezani za domove i ustanove</a:t>
            </a: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Mobilni tim se sastoji od 3 člana</a:t>
            </a: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Izvod iz CBS</a:t>
            </a: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Personalizirane koverte</a:t>
            </a: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Kartonska glasačka kutija</a:t>
            </a: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OBS</a:t>
            </a: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Zapisnik</a:t>
            </a: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Spisak birača sa adresama</a:t>
            </a: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Plan rada</a:t>
            </a:r>
          </a:p>
        </p:txBody>
      </p:sp>
    </p:spTree>
    <p:extLst>
      <p:ext uri="{BB962C8B-B14F-4D97-AF65-F5344CB8AC3E}">
        <p14:creationId xmlns="" xmlns:p14="http://schemas.microsoft.com/office/powerpoint/2010/main" val="142962121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Obrazac za brojno stanje - mobilni tim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8220367" cy="540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315342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748464" cy="4999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PRIJE OTVARANJA BIRAČKOG MJESTA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Dolazak na biračko mjesto 1 sat prije otvaranje biračkog mjesta</a:t>
            </a: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Određivanje dužnosti članovima biračkog odbora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Evidencija u Zapisniku o radu biračkog odbora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0" y="2924944"/>
            <a:ext cx="84253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s-Latn-B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HVALA ZA PAŽNJU!</a:t>
            </a:r>
            <a:endParaRPr lang="hr-HR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569200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Određivanje dužnosti članovima BO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52603"/>
            <a:ext cx="8096900" cy="457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496598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PRIJE OTVARANJA BIRAČKOG MJESTA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Evidencija prisutnih posmatrača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</TotalTime>
  <Words>1558</Words>
  <Application>Microsoft Office PowerPoint</Application>
  <PresentationFormat>On-screen Show (4:3)</PresentationFormat>
  <Paragraphs>334</Paragraphs>
  <Slides>70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Rad biračkog odbora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Izborni materijal za izbornu komisiju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BIRAČKI ODOBORI U BOSNI I HERCEGOVINI</dc:title>
  <dc:creator>Tatjana Trifkovic</dc:creator>
  <cp:lastModifiedBy>user</cp:lastModifiedBy>
  <cp:revision>73</cp:revision>
  <cp:lastPrinted>2016-07-28T08:52:01Z</cp:lastPrinted>
  <dcterms:created xsi:type="dcterms:W3CDTF">2013-09-27T06:48:28Z</dcterms:created>
  <dcterms:modified xsi:type="dcterms:W3CDTF">2016-08-21T08:59:44Z</dcterms:modified>
</cp:coreProperties>
</file>